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9"/>
  </p:notesMasterIdLst>
  <p:handoutMasterIdLst>
    <p:handoutMasterId r:id="rId50"/>
  </p:handoutMasterIdLst>
  <p:sldIdLst>
    <p:sldId id="319" r:id="rId5"/>
    <p:sldId id="321" r:id="rId6"/>
    <p:sldId id="296" r:id="rId7"/>
    <p:sldId id="266" r:id="rId8"/>
    <p:sldId id="324" r:id="rId9"/>
    <p:sldId id="298" r:id="rId10"/>
    <p:sldId id="325" r:id="rId11"/>
    <p:sldId id="332" r:id="rId12"/>
    <p:sldId id="333" r:id="rId13"/>
    <p:sldId id="327" r:id="rId14"/>
    <p:sldId id="340" r:id="rId15"/>
    <p:sldId id="341" r:id="rId16"/>
    <p:sldId id="343" r:id="rId17"/>
    <p:sldId id="342" r:id="rId18"/>
    <p:sldId id="328" r:id="rId19"/>
    <p:sldId id="335" r:id="rId20"/>
    <p:sldId id="334" r:id="rId21"/>
    <p:sldId id="338" r:id="rId22"/>
    <p:sldId id="337" r:id="rId23"/>
    <p:sldId id="339" r:id="rId24"/>
    <p:sldId id="329" r:id="rId25"/>
    <p:sldId id="344" r:id="rId26"/>
    <p:sldId id="330" r:id="rId27"/>
    <p:sldId id="331" r:id="rId28"/>
    <p:sldId id="345" r:id="rId29"/>
    <p:sldId id="346" r:id="rId30"/>
    <p:sldId id="354" r:id="rId31"/>
    <p:sldId id="326" r:id="rId32"/>
    <p:sldId id="348" r:id="rId33"/>
    <p:sldId id="349" r:id="rId34"/>
    <p:sldId id="356" r:id="rId35"/>
    <p:sldId id="350" r:id="rId36"/>
    <p:sldId id="351" r:id="rId37"/>
    <p:sldId id="352" r:id="rId38"/>
    <p:sldId id="353" r:id="rId39"/>
    <p:sldId id="347" r:id="rId40"/>
    <p:sldId id="359" r:id="rId41"/>
    <p:sldId id="361" r:id="rId42"/>
    <p:sldId id="363" r:id="rId43"/>
    <p:sldId id="360" r:id="rId44"/>
    <p:sldId id="299" r:id="rId45"/>
    <p:sldId id="358" r:id="rId46"/>
    <p:sldId id="364" r:id="rId47"/>
    <p:sldId id="276" r:id="rId4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041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E75C96-6954-4169-86C5-0628F3F633E6}" type="datetime1">
              <a:rPr lang="pt-BR" smtClean="0"/>
              <a:t>20/06/2024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75291-0B95-4A00-9C6C-54CBD6EF268B}" type="datetime1">
              <a:rPr lang="pt-BR" smtClean="0"/>
              <a:pPr/>
              <a:t>20/06/2024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0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32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17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6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99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09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767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106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496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na parte de Engenharia de Características, busquei utilizar um </a:t>
            </a:r>
            <a:r>
              <a:rPr lang="pt-BR" dirty="0" err="1"/>
              <a:t>Autoencoder</a:t>
            </a:r>
            <a:r>
              <a:rPr lang="pt-BR" dirty="0"/>
              <a:t> para comparar com o PCA, onde utilizei a função de ativação ReLU no codificador e a função de ativação Sigmoid no decodificador, e os dados foram reduzidos a duas dimensões.</a:t>
            </a:r>
          </a:p>
          <a:p>
            <a:endParaRPr lang="pt-BR" dirty="0"/>
          </a:p>
          <a:p>
            <a:r>
              <a:rPr lang="pt-BR" dirty="0"/>
              <a:t>A figura na direita é o “resultado” e apresenta a distribuição dos dados codificados pelo </a:t>
            </a:r>
            <a:r>
              <a:rPr lang="pt-BR" dirty="0" err="1"/>
              <a:t>autoencoder</a:t>
            </a:r>
            <a:r>
              <a:rPr lang="pt-BR" dirty="0"/>
              <a:t>, evidenciando uma forma elíptica. Essa forma indica que o </a:t>
            </a:r>
            <a:r>
              <a:rPr lang="pt-BR" dirty="0" err="1"/>
              <a:t>autoencoder</a:t>
            </a:r>
            <a:r>
              <a:rPr lang="pt-BR" dirty="0"/>
              <a:t> capturou a estrutura subjacente dos dados originais, sugerindo uma correlação contínua entre as características analisadas. A concentração de pontos no centro reflete uma densidade maior de amostras com características semelhantes, enquanto a suavidade da distribuição aponta para uma ausência de </a:t>
            </a:r>
            <a:r>
              <a:rPr lang="pt-BR"/>
              <a:t>anomalias significativas.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658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55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444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LSTM (Long Short-Term Memory)</a:t>
            </a:r>
          </a:p>
          <a:p>
            <a:r>
              <a:rPr lang="pt-BR" dirty="0"/>
              <a:t>A estrutura de uma LSTM inclui três portas principais: a porta de esquecimento, a porta de entrada e a porta de saída. A porta de esquecimento decide quais informações da célula de estado anterior serão esquecidas, enquanto a porta de entrada determina quais novas informações serão armazenadas. A porta de saída controla quais partes do estado da célula serão usadas para gerar a saída final. Essas portas utilizam funções sigmoide e </a:t>
            </a:r>
            <a:r>
              <a:rPr lang="pt-BR" dirty="0" err="1"/>
              <a:t>tanh</a:t>
            </a:r>
            <a:r>
              <a:rPr lang="pt-BR" dirty="0"/>
              <a:t> para controlar o fluxo de informações.</a:t>
            </a:r>
          </a:p>
          <a:p>
            <a:endParaRPr lang="pt-BR" dirty="0"/>
          </a:p>
          <a:p>
            <a:r>
              <a:rPr lang="pt-BR" b="1" dirty="0"/>
              <a:t>GRU (Gated Recurrent Unit)</a:t>
            </a:r>
          </a:p>
          <a:p>
            <a:r>
              <a:rPr lang="pt-BR" dirty="0"/>
              <a:t>A GRU, por outro lado, simplifica essa arquitetura ao combinar o estado da célula e o estado oculto em uma única estrutura. Ela utiliza duas portas principais: a porta de reset e a porta de atualização. A porta de reset controla como a informação da célula anterior será esquecida, enquanto a porta de atualização decide quanto da informação anterior será passada para o próximo estado. Essa simplificação reduz o tempo de treinamento e a complexidade computacional.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959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50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Para o número de neurônios ou unidades dos modelos, coloquei o valor comumente utilizado de 50, que indica as 50 células de memória, o que permite à rede capturar dependências de longe prazo nos dados.</a:t>
            </a:r>
          </a:p>
          <a:p>
            <a:r>
              <a:rPr lang="pt-BR" dirty="0"/>
              <a:t>No caso, a função de ativação é "linear“, o que indica que não há nenhuma função de ativação não linear sendo aplicada diretamente nas saídas das células de memória.</a:t>
            </a:r>
          </a:p>
          <a:p>
            <a:r>
              <a:rPr lang="pt-BR" dirty="0"/>
              <a:t>Otimizador é o Adam, talvez o mais utilizado e que combina as vantagens dos algoritmos de </a:t>
            </a:r>
            <a:r>
              <a:rPr lang="pt-BR" dirty="0" err="1"/>
              <a:t>AdaGrad</a:t>
            </a:r>
            <a:r>
              <a:rPr lang="pt-BR" dirty="0"/>
              <a:t> e </a:t>
            </a:r>
            <a:r>
              <a:rPr lang="pt-BR" dirty="0" err="1"/>
              <a:t>RMSProp</a:t>
            </a:r>
            <a:r>
              <a:rPr lang="pt-BR" dirty="0"/>
              <a:t>.</a:t>
            </a:r>
          </a:p>
          <a:p>
            <a:r>
              <a:rPr lang="pt-BR" dirty="0"/>
              <a:t>A função de Perda ou Custo é o Erro Quadrático Médio (MSE), que também é uma escolha comum para problemas de regressão.</a:t>
            </a:r>
          </a:p>
          <a:p>
            <a:r>
              <a:rPr lang="pt-BR" dirty="0"/>
              <a:t>Defini 30 para o número de épocas, ou seja, a rede é treinada por 30 iterações sobre o conjunto de dados, e aumentando não tive tanta diferença nos resultados.</a:t>
            </a:r>
          </a:p>
          <a:p>
            <a:r>
              <a:rPr lang="pt-BR" b="0" dirty="0"/>
              <a:t>Tamanho do Pacote defini em 128, que são as amostras que serão </a:t>
            </a:r>
            <a:r>
              <a:rPr lang="pt-BR" dirty="0"/>
              <a:t>propagadas pela rede antes de atualizar os pesos. Então os dados serão processados em lotes de 128 amostras.</a:t>
            </a:r>
          </a:p>
          <a:p>
            <a:endParaRPr lang="pt-BR" dirty="0"/>
          </a:p>
          <a:p>
            <a:r>
              <a:rPr lang="pt-BR" dirty="0"/>
              <a:t>Período de treinamento:</a:t>
            </a:r>
          </a:p>
          <a:p>
            <a:r>
              <a:rPr lang="pt-BR" dirty="0"/>
              <a:t>Período de teste:</a:t>
            </a:r>
            <a:br>
              <a:rPr lang="pt-BR" dirty="0"/>
            </a:br>
            <a:r>
              <a:rPr lang="pt-BR" dirty="0"/>
              <a:t>Atrasos: Utilizei a variação de 1, 6 e 12 horas. Nos resultados veremos melhor a comparação disso. Mas basicamente é a definição do comprimento das sequências de entrada que serão usadas como entrada para o modelo. Cada sequência terá 12 passos de tempo.</a:t>
            </a:r>
          </a:p>
          <a:p>
            <a:r>
              <a:rPr lang="pt-BR" dirty="0"/>
              <a:t>Horizonte de Previsão: Estou interessado em prever o valor da série temporal para 1, 12, 24 e 48 horas</a:t>
            </a:r>
          </a:p>
          <a:p>
            <a:r>
              <a:rPr lang="pt-BR" dirty="0"/>
              <a:t>Intervalo de Previsão: 1 hora, porque quero prever o valor da série a cada hora, de passo a passo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1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175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5528-A446-4787-E575-E8C64FFE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B32BE2-79E4-B624-A989-B854294D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55E51D-45F0-4C26-0B51-2D3C3A05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46A60-2C70-C689-AA7D-D1D0022B2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0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58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1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766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688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5528-A446-4787-E575-E8C64FFE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B32BE2-79E4-B624-A989-B854294D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55E51D-45F0-4C26-0B51-2D3C3A05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46A60-2C70-C689-AA7D-D1D0022B2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679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387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769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432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429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37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338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163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540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16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49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105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84A3-6B35-C7ED-3CCD-B0F46C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E59C45-4634-F730-F9BB-5FC71F7F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362838-3ECC-F34A-2670-B7F6B4E1A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D6824-316C-FC7A-6FD0-D737E0B91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75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84A3-6B35-C7ED-3CCD-B0F46C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E59C45-4634-F730-F9BB-5FC71F7F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362838-3ECC-F34A-2670-B7F6B4E1A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D6824-316C-FC7A-6FD0-D737E0B91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648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490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650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475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52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80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8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endParaRPr lang="pt-BR" noProof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7" name="Espaço Reservado para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6" name="Espaço Reservado para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ço Reservado par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8" name="Espaço Reservado para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9" name="Espaço Reservado para o Número do Slid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</a:t>
            </a:fld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EB688BF-F3D3-5BF1-3AF3-720CED422F5A}"/>
              </a:ext>
            </a:extLst>
          </p:cNvPr>
          <p:cNvSpPr txBox="1">
            <a:spLocks/>
          </p:cNvSpPr>
          <p:nvPr/>
        </p:nvSpPr>
        <p:spPr>
          <a:xfrm>
            <a:off x="1194954" y="1495186"/>
            <a:ext cx="9802091" cy="23339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pt-BR" sz="3600" dirty="0"/>
              <a:t>MODELAGEM E PREVISÃO DO FATOR DE CAPACIDADE DE GERAÇÃO DE ENERGIA SOLAR EM UM COMPLEXO FOTOVOLTAICO NO CEARÁ</a:t>
            </a:r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62C71FAC-2265-250F-5FA0-C76710ECC84D}"/>
              </a:ext>
            </a:extLst>
          </p:cNvPr>
          <p:cNvSpPr txBox="1">
            <a:spLocks/>
          </p:cNvSpPr>
          <p:nvPr/>
        </p:nvSpPr>
        <p:spPr>
          <a:xfrm>
            <a:off x="5499981" y="4422535"/>
            <a:ext cx="5497064" cy="940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pt-BR" sz="1800" spc="50" dirty="0">
                <a:latin typeface="+mn-lt"/>
                <a:ea typeface="+mn-ea"/>
                <a:cs typeface="+mn-cs"/>
              </a:rPr>
              <a:t>MATEUS FERRO ANTUNES DE OLIVEIRA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pt-BR" sz="1800" kern="1200" spc="50" baseline="0" dirty="0">
                <a:latin typeface="+mn-lt"/>
                <a:ea typeface="+mn-ea"/>
                <a:cs typeface="+mn-cs"/>
              </a:rPr>
              <a:t>GRADUADO EM ENGENHARIA DE COMPUTAÇÃO</a:t>
            </a:r>
          </a:p>
        </p:txBody>
      </p:sp>
    </p:spTree>
    <p:extLst>
      <p:ext uri="{BB962C8B-B14F-4D97-AF65-F5344CB8AC3E}">
        <p14:creationId xmlns:p14="http://schemas.microsoft.com/office/powerpoint/2010/main" val="253439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ANÁLISE DE DADOS EXPLORATÓRIA – “EDA”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/>
              <a:t>Leitura do CSV já processado, porém, com todas as características;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Para manipulação e análise dos dados, utilização da biblioteca “ydata-profiling” do Python </a:t>
            </a:r>
            <a:r>
              <a:rPr lang="pt-BR" sz="1200" dirty="0"/>
              <a:t>*[2]</a:t>
            </a:r>
            <a:r>
              <a:rPr lang="pt-BR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Utilização em três formatos diferentes;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padrão;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no modo de Séries Temporais (</a:t>
            </a:r>
            <a:r>
              <a:rPr lang="pt-BR" sz="1400" dirty="0" err="1"/>
              <a:t>tsmode</a:t>
            </a:r>
            <a:r>
              <a:rPr lang="pt-BR" sz="1400" dirty="0"/>
              <a:t>=True);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no modo de Séries Temporais filtrado para apenas o primeiro mês do conjunto de dados.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7B3553-C6CE-6855-3707-B840FED2B563}"/>
              </a:ext>
            </a:extLst>
          </p:cNvPr>
          <p:cNvSpPr txBox="1"/>
          <p:nvPr/>
        </p:nvSpPr>
        <p:spPr>
          <a:xfrm>
            <a:off x="570998" y="5965823"/>
            <a:ext cx="11050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*[2] </a:t>
            </a:r>
            <a:r>
              <a:rPr lang="pt-BR" sz="1200" dirty="0" err="1"/>
              <a:t>YData</a:t>
            </a:r>
            <a:r>
              <a:rPr lang="pt-BR" sz="1200" dirty="0"/>
              <a:t> </a:t>
            </a:r>
            <a:r>
              <a:rPr lang="pt-BR" sz="1200" dirty="0" err="1"/>
              <a:t>Profiling</a:t>
            </a:r>
            <a:r>
              <a:rPr lang="pt-BR" sz="1200" dirty="0"/>
              <a:t>, versão 4.8, 2024. Disponível em &lt;https://docs.profiling.ydata.ai/latest/features/</a:t>
            </a:r>
            <a:r>
              <a:rPr lang="pt-BR" sz="1200" dirty="0" err="1"/>
              <a:t>time_series_datasets</a:t>
            </a:r>
            <a:r>
              <a:rPr lang="pt-BR" sz="1200" dirty="0"/>
              <a:t>/&gt;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2477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7DDEA8D-0BFD-2C78-4B3E-0935345D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" y="947593"/>
            <a:ext cx="5194999" cy="36455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BFB205-007F-61F2-A5DA-B7BBB6F0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91" y="947593"/>
            <a:ext cx="4785516" cy="53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227DBF-13C0-179E-B1BC-69470B7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4"/>
          <a:stretch/>
        </p:blipFill>
        <p:spPr>
          <a:xfrm>
            <a:off x="568760" y="969634"/>
            <a:ext cx="5194807" cy="34988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1586DC8-2C96-A3DA-375A-257CFD6AE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434" y="969634"/>
            <a:ext cx="5024877" cy="263806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FBC1049-DAC2-8601-5BFB-D477A7292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74"/>
          <a:stretch/>
        </p:blipFill>
        <p:spPr>
          <a:xfrm>
            <a:off x="760562" y="4468482"/>
            <a:ext cx="3393830" cy="164481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CE380AF-5DAE-FA98-38B2-216FB8051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369" y="3642201"/>
            <a:ext cx="5886323" cy="26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 – 1 MÊS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EA0FD-26A2-2504-1101-7E85AD11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2" y="1033665"/>
            <a:ext cx="5733592" cy="27950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10E93C-3CED-951A-DAE2-88B3DF901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6"/>
          <a:stretch/>
        </p:blipFill>
        <p:spPr>
          <a:xfrm>
            <a:off x="3917830" y="3043343"/>
            <a:ext cx="5733592" cy="32623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2D1127-F423-AC60-46C6-F06DA6D5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603" y="4159319"/>
            <a:ext cx="2521210" cy="18164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014B28-DD2B-3D92-3245-28212201C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12" y="1072556"/>
            <a:ext cx="4032296" cy="18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 – 1 MÊS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B4996B-8A74-23EE-C7C7-36064AB2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58" y="2586865"/>
            <a:ext cx="4352950" cy="306424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7CF1A67-8EC9-EF21-5D70-34C1DD83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83" y="1206887"/>
            <a:ext cx="4003499" cy="150553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29D4C6B-442B-B5DF-0C65-A19AB2DB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64" y="806705"/>
            <a:ext cx="3563923" cy="28217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68A172E-DC16-9941-C21D-56A9AE94A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564" y="3262131"/>
            <a:ext cx="3613425" cy="27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20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6150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Seleção de Características </a:t>
            </a:r>
            <a:r>
              <a:rPr lang="pt-BR" sz="1600" dirty="0"/>
              <a:t>com base em Correlação e Variância: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Leitura do CSV com todas as 20 características;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Seleção das características baseado em Correlação, utilizando Pearson (CP) e Spearman (CS);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Combinação de resultados de (CP) e (CS) e filtragem de resultados com um limiar (</a:t>
            </a:r>
            <a:r>
              <a:rPr lang="pt-BR" sz="1600" i="1" dirty="0"/>
              <a:t>threshold</a:t>
            </a:r>
            <a:r>
              <a:rPr lang="pt-BR" sz="1600" dirty="0"/>
              <a:t>) maior que 0.8;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Leitura do CSV e seleção das características baseado em Variância (CV), com um limiar de 0.1;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Combinação do resultado do (3.) e do (4.);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Criação de um DataFrame resultante com salvamento em um novo arquivo CSV.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927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D2BF3E18-BBA8-AD37-3B7D-563AF0C8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9"/>
          <a:stretch/>
        </p:blipFill>
        <p:spPr>
          <a:xfrm>
            <a:off x="1043797" y="1838991"/>
            <a:ext cx="6976075" cy="1983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D5A16C5-9BB2-93BA-4B6F-11C8E8063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29" y="4005455"/>
            <a:ext cx="4306020" cy="22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2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09FCB5F7-7B2C-6B35-B355-9D20D7FE4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5" t="6920" r="27501" b="1896"/>
          <a:stretch/>
        </p:blipFill>
        <p:spPr>
          <a:xfrm>
            <a:off x="838199" y="2600202"/>
            <a:ext cx="5015564" cy="3365621"/>
          </a:xfrm>
          <a:prstGeom prst="rect">
            <a:avLst/>
          </a:prstGeom>
        </p:spPr>
      </p:pic>
      <p:pic>
        <p:nvPicPr>
          <p:cNvPr id="14" name="Imagem 13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79985CD6-87B3-DAFE-E0FF-0405772A2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2" t="5914" r="30160" b="2122"/>
          <a:stretch/>
        </p:blipFill>
        <p:spPr>
          <a:xfrm>
            <a:off x="6338239" y="2600202"/>
            <a:ext cx="4622748" cy="3365621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647C41C-4AD7-4C6A-0C6C-4E268A112C90}"/>
              </a:ext>
            </a:extLst>
          </p:cNvPr>
          <p:cNvSpPr txBox="1">
            <a:spLocks/>
          </p:cNvSpPr>
          <p:nvPr/>
        </p:nvSpPr>
        <p:spPr>
          <a:xfrm>
            <a:off x="1082975" y="1732590"/>
            <a:ext cx="10026052" cy="54478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Análise de Componentes Principais (PCA):</a:t>
            </a:r>
          </a:p>
        </p:txBody>
      </p:sp>
    </p:spTree>
    <p:extLst>
      <p:ext uri="{BB962C8B-B14F-4D97-AF65-F5344CB8AC3E}">
        <p14:creationId xmlns:p14="http://schemas.microsoft.com/office/powerpoint/2010/main" val="6754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647C41C-4AD7-4C6A-0C6C-4E268A112C90}"/>
              </a:ext>
            </a:extLst>
          </p:cNvPr>
          <p:cNvSpPr txBox="1">
            <a:spLocks/>
          </p:cNvSpPr>
          <p:nvPr/>
        </p:nvSpPr>
        <p:spPr>
          <a:xfrm>
            <a:off x="1082975" y="1732590"/>
            <a:ext cx="10026052" cy="5534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Autoencoders: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ACB36FE-71F7-7796-A58A-A5E7458A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88766"/>
              </p:ext>
            </p:extLst>
          </p:nvPr>
        </p:nvGraphicFramePr>
        <p:xfrm>
          <a:off x="1082973" y="2476500"/>
          <a:ext cx="4547438" cy="1905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06121">
                  <a:extLst>
                    <a:ext uri="{9D8B030D-6E8A-4147-A177-3AD203B41FA5}">
                      <a16:colId xmlns:a16="http://schemas.microsoft.com/office/drawing/2014/main" val="2508258202"/>
                    </a:ext>
                  </a:extLst>
                </a:gridCol>
                <a:gridCol w="2041317">
                  <a:extLst>
                    <a:ext uri="{9D8B030D-6E8A-4147-A177-3AD203B41FA5}">
                      <a16:colId xmlns:a16="http://schemas.microsoft.com/office/drawing/2014/main" val="327328206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Parâmetros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Valores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1909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Dimensão de “Encoding”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74399552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Ativação “Encoding”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ReLU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67331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Ativação “Decoding”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Sigmoid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61292067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Otimizador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Adam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7243593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Perda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Erro Quadrático Médio (MSE)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5706986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Número de Épocas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50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7437934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Tamanho do Pacote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256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383589752"/>
                  </a:ext>
                </a:extLst>
              </a:tr>
            </a:tbl>
          </a:graphicData>
        </a:graphic>
      </p:graphicFrame>
      <p:pic>
        <p:nvPicPr>
          <p:cNvPr id="8" name="Imagem 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694CF7C-B3AC-A762-6786-82724E2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38" y="2286000"/>
            <a:ext cx="4721524" cy="35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95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932317"/>
            <a:ext cx="10026052" cy="403350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Predição de Características: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Utilização do CSV resultante da Seleção de Características;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Discretização da variável alvo em variável discreta, transformando-a em um problema de classificação;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Transformações aplicadas às Características: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Padronização;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Normalização;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Redução de Dimensionalidade;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Criação de Características Polinomiais;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Agrupamento ou Discretização;</a:t>
            </a:r>
          </a:p>
        </p:txBody>
      </p:sp>
    </p:spTree>
    <p:extLst>
      <p:ext uri="{BB962C8B-B14F-4D97-AF65-F5344CB8AC3E}">
        <p14:creationId xmlns:p14="http://schemas.microsoft.com/office/powerpoint/2010/main" val="252430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INTRODUÇÃO E CONTEXTUALIZAÇÃO</a:t>
            </a:r>
            <a:endParaRPr lang="pt-BR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7E2C47A6-9727-95E6-E9E3-8CADE9D41145}"/>
              </a:ext>
            </a:extLst>
          </p:cNvPr>
          <p:cNvSpPr txBox="1">
            <a:spLocks/>
          </p:cNvSpPr>
          <p:nvPr/>
        </p:nvSpPr>
        <p:spPr>
          <a:xfrm>
            <a:off x="1179661" y="2204980"/>
            <a:ext cx="9832677" cy="3760843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Objetivo:</a:t>
            </a:r>
            <a:r>
              <a:rPr lang="pt-BR" sz="2000" dirty="0"/>
              <a:t> Previsão do Fator de Capacidade da Geração de Energia Solar;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Motivação:</a:t>
            </a:r>
            <a:r>
              <a:rPr lang="pt-BR" sz="2000" dirty="0"/>
              <a:t> Busca por fontes de energia renovável e transição para uma matriz energética sustentável (solar);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Facilitador:</a:t>
            </a:r>
            <a:r>
              <a:rPr lang="pt-BR" sz="2000" dirty="0"/>
              <a:t> Condições climáticas favoráveis na região;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Justificativa:</a:t>
            </a:r>
            <a:r>
              <a:rPr lang="pt-BR" sz="2000" dirty="0"/>
              <a:t> Natureza intermitente gera desafios, justificando a abordagem;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Benefício:</a:t>
            </a:r>
            <a:r>
              <a:rPr lang="pt-BR" sz="2000" dirty="0"/>
              <a:t> Otimização de recurso com minimização de desperdício de energia.</a:t>
            </a:r>
          </a:p>
        </p:txBody>
      </p:sp>
    </p:spTree>
    <p:extLst>
      <p:ext uri="{BB962C8B-B14F-4D97-AF65-F5344CB8AC3E}">
        <p14:creationId xmlns:p14="http://schemas.microsoft.com/office/powerpoint/2010/main" val="182297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932317"/>
            <a:ext cx="10631698" cy="42873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600" dirty="0"/>
              <a:t>Utilização de Classificadores: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DecisionTree</a:t>
            </a:r>
            <a:r>
              <a:rPr lang="pt-BR" sz="1400" dirty="0"/>
              <a:t> (DT)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KNeighbors</a:t>
            </a:r>
            <a:r>
              <a:rPr lang="pt-BR" sz="1400" dirty="0"/>
              <a:t> (KNN)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Gaussian</a:t>
            </a:r>
            <a:r>
              <a:rPr lang="pt-BR" sz="1400" dirty="0"/>
              <a:t> </a:t>
            </a:r>
            <a:r>
              <a:rPr lang="pt-BR" sz="1400" dirty="0" err="1"/>
              <a:t>Naive</a:t>
            </a:r>
            <a:r>
              <a:rPr lang="pt-BR" sz="1400" dirty="0"/>
              <a:t> </a:t>
            </a:r>
            <a:r>
              <a:rPr lang="pt-BR" sz="1400" dirty="0" err="1"/>
              <a:t>Bayes</a:t>
            </a:r>
            <a:r>
              <a:rPr lang="pt-BR" sz="1400" dirty="0"/>
              <a:t> (NB)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Support Vector Machine (SVC)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Multi-layer</a:t>
            </a:r>
            <a:r>
              <a:rPr lang="pt-BR" sz="1400" dirty="0"/>
              <a:t> </a:t>
            </a:r>
            <a:r>
              <a:rPr lang="pt-BR" sz="1400" dirty="0" err="1"/>
              <a:t>Perceptron</a:t>
            </a:r>
            <a:r>
              <a:rPr lang="pt-BR" sz="1400" dirty="0"/>
              <a:t> (MLP)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pt-BR" sz="1600" dirty="0"/>
              <a:t>Iteração sobre cada Transformação, utilizando validação cruzada (CV) com 5 </a:t>
            </a:r>
            <a:r>
              <a:rPr lang="pt-BR" sz="1600" i="1" dirty="0"/>
              <a:t>folds</a:t>
            </a:r>
            <a:r>
              <a:rPr lang="pt-BR" sz="1600" dirty="0"/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pt-BR" sz="1600" dirty="0"/>
              <a:t>Cálculo de acurácia, desvio padrão, </a:t>
            </a:r>
            <a:r>
              <a:rPr lang="pt-BR" sz="1600" i="1" dirty="0"/>
              <a:t>f1-score</a:t>
            </a:r>
            <a:r>
              <a:rPr lang="pt-BR" sz="1600" dirty="0"/>
              <a:t> e matriz de confusão de cada transformação em cada classificador;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6 Transformações (1 original e 5 modificações) com 5 classificadores, resultando em 30 execuções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Identificação do classificador com maior precisão ou </a:t>
            </a:r>
            <a:r>
              <a:rPr lang="pt-BR" sz="1400" i="1" dirty="0"/>
              <a:t>f1-score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19647-7B14-E72F-01FB-F55D853C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87" y="1792977"/>
            <a:ext cx="3961049" cy="13424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46AC4A-A418-C381-98E3-AA79D22E0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87" y="3135455"/>
            <a:ext cx="3964479" cy="7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14208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MODELOS PROPOSTOS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198504"/>
            <a:ext cx="10053728" cy="48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Modelo com Rede Neural Recorrente: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LSTM (</a:t>
            </a:r>
            <a:r>
              <a:rPr lang="pt-BR" sz="1600" i="1" dirty="0"/>
              <a:t>Long Short-Term Memory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Captura dependências de longo prazo e relações não lineares, eficaz com grande volume de dados;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Requer grande poder computacional e tempo de treinamento.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GRU (</a:t>
            </a:r>
            <a:r>
              <a:rPr lang="pt-BR" sz="1600" i="1" dirty="0"/>
              <a:t>Gated Recurrent Unit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Variante da LSTM, mas com estrutura </a:t>
            </a:r>
            <a:br>
              <a:rPr lang="pt-BR" sz="1400" dirty="0"/>
            </a:br>
            <a:r>
              <a:rPr lang="pt-BR" sz="1400" dirty="0"/>
              <a:t>mais simples, menor complexidade computacional;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Pode ser menos eficiente que LSTM</a:t>
            </a:r>
            <a:br>
              <a:rPr lang="pt-BR" sz="1400" dirty="0"/>
            </a:br>
            <a:r>
              <a:rPr lang="pt-BR" sz="1400" dirty="0"/>
              <a:t>em capturar dependências muito longas.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F382DDD-FDF9-7123-554D-0ECC4CE2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03" y="3192728"/>
            <a:ext cx="4573438" cy="2907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74F9205-0C3D-B3BB-A15D-D25CCCDA10F8}"/>
              </a:ext>
            </a:extLst>
          </p:cNvPr>
          <p:cNvSpPr txBox="1"/>
          <p:nvPr/>
        </p:nvSpPr>
        <p:spPr>
          <a:xfrm>
            <a:off x="642345" y="5656649"/>
            <a:ext cx="58384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/>
              <a:t>*[3] Fonte: </a:t>
            </a:r>
            <a:r>
              <a:rPr lang="en-US" sz="1100" dirty="0"/>
              <a:t>Illustrated Guide to LSTM’s and GRU’s: A step-by-step explanation, 2018</a:t>
            </a:r>
            <a:r>
              <a:rPr lang="pt-BR" sz="1100" dirty="0"/>
              <a:t>.</a:t>
            </a:r>
            <a:br>
              <a:rPr lang="pt-BR" sz="1100" dirty="0"/>
            </a:br>
            <a:r>
              <a:rPr lang="pt-BR" sz="1100" dirty="0"/>
              <a:t>Disponível em &lt;https://towardsdatascience.com/illustrated-guide-to-lstms-and-gru-s-a-step-by-step-explanation-44e9eb85bf21&gt;</a:t>
            </a:r>
            <a:r>
              <a:rPr lang="en-US" sz="1100" dirty="0"/>
              <a:t>.</a:t>
            </a:r>
            <a:endParaRPr lang="pt-BR" sz="1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AD13B1-546B-1E1D-5C3E-3C31D1743139}"/>
              </a:ext>
            </a:extLst>
          </p:cNvPr>
          <p:cNvSpPr txBox="1"/>
          <p:nvPr/>
        </p:nvSpPr>
        <p:spPr>
          <a:xfrm>
            <a:off x="6921403" y="5979814"/>
            <a:ext cx="7418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*[3]</a:t>
            </a:r>
          </a:p>
        </p:txBody>
      </p:sp>
    </p:spTree>
    <p:extLst>
      <p:ext uri="{BB962C8B-B14F-4D97-AF65-F5344CB8AC3E}">
        <p14:creationId xmlns:p14="http://schemas.microsoft.com/office/powerpoint/2010/main" val="338210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MODELOS PROPOSTOS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Modelo Autorregressivo de Média Móvel: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ARIMA (</a:t>
            </a:r>
            <a:r>
              <a:rPr lang="pt-BR" sz="1600" i="1" dirty="0"/>
              <a:t>AutoRegressive Integrated Moving Average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Descrição: Combina auto-regressão, diferenciação e média móvel;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Bom desempenho em séries temporais estacionárias, simplicidade na implementação;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Limitação em séries não estacionárias, em capturar padrões não lineares e complexos, requer ajuste de parâmetros (p, d, q) e testes de estacionaridade.</a:t>
            </a:r>
          </a:p>
        </p:txBody>
      </p:sp>
    </p:spTree>
    <p:extLst>
      <p:ext uri="{BB962C8B-B14F-4D97-AF65-F5344CB8AC3E}">
        <p14:creationId xmlns:p14="http://schemas.microsoft.com/office/powerpoint/2010/main" val="354392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ESTRUTURA DOS MODELOS / experimentação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E8743CA0-8975-6697-3300-5E514F09E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92543"/>
              </p:ext>
            </p:extLst>
          </p:nvPr>
        </p:nvGraphicFramePr>
        <p:xfrm>
          <a:off x="1126105" y="3566302"/>
          <a:ext cx="4386173" cy="186386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94988">
                  <a:extLst>
                    <a:ext uri="{9D8B030D-6E8A-4147-A177-3AD203B41FA5}">
                      <a16:colId xmlns:a16="http://schemas.microsoft.com/office/drawing/2014/main" val="2454680608"/>
                    </a:ext>
                  </a:extLst>
                </a:gridCol>
                <a:gridCol w="2391185">
                  <a:extLst>
                    <a:ext uri="{9D8B030D-6E8A-4147-A177-3AD203B41FA5}">
                      <a16:colId xmlns:a16="http://schemas.microsoft.com/office/drawing/2014/main" val="2033234851"/>
                    </a:ext>
                  </a:extLst>
                </a:gridCol>
              </a:tblGrid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Hiper Parâmetros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Valores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65351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Unidades / Neurônios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2191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Função de Ativação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Linear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31366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Otimizador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Adam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313523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Função de Perda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Erro Quadrático Médio (MSE)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158294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Número de Épocas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30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75397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Tamanho do Pacote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128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258505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A905B4C0-8CA3-6558-6AE6-000EDBCFD698}"/>
              </a:ext>
            </a:extLst>
          </p:cNvPr>
          <p:cNvSpPr txBox="1">
            <a:spLocks/>
          </p:cNvSpPr>
          <p:nvPr/>
        </p:nvSpPr>
        <p:spPr>
          <a:xfrm>
            <a:off x="1126105" y="2948381"/>
            <a:ext cx="4386173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 estrutura dos modelos é definida como:</a:t>
            </a:r>
            <a:endParaRPr lang="pt-BR" sz="1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5A0A10F-5982-7F53-DC10-E6E8203F9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4590"/>
              </p:ext>
            </p:extLst>
          </p:nvPr>
        </p:nvGraphicFramePr>
        <p:xfrm>
          <a:off x="6679722" y="3566302"/>
          <a:ext cx="4386173" cy="15975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94988">
                  <a:extLst>
                    <a:ext uri="{9D8B030D-6E8A-4147-A177-3AD203B41FA5}">
                      <a16:colId xmlns:a16="http://schemas.microsoft.com/office/drawing/2014/main" val="2454680608"/>
                    </a:ext>
                  </a:extLst>
                </a:gridCol>
                <a:gridCol w="2391185">
                  <a:extLst>
                    <a:ext uri="{9D8B030D-6E8A-4147-A177-3AD203B41FA5}">
                      <a16:colId xmlns:a16="http://schemas.microsoft.com/office/drawing/2014/main" val="2033234851"/>
                    </a:ext>
                  </a:extLst>
                </a:gridCol>
              </a:tblGrid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Parâmetros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Valores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65351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Período de Treinamento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01-01-2022 até 31-12-2023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2191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Período de Teste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01-01-2024 até 28-05-2024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31366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Atrasos (lags)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6 e 12 horas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313523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Horizonte de Previsão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1, 12, 24 e 48 horas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158294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Intervalo de Previsão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1 hora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75397"/>
                  </a:ext>
                </a:extLst>
              </a:tr>
            </a:tbl>
          </a:graphicData>
        </a:graphic>
      </p:graphicFrame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8C064E18-C176-315E-EF3A-228FC7975F20}"/>
              </a:ext>
            </a:extLst>
          </p:cNvPr>
          <p:cNvSpPr txBox="1">
            <a:spLocks/>
          </p:cNvSpPr>
          <p:nvPr/>
        </p:nvSpPr>
        <p:spPr>
          <a:xfrm>
            <a:off x="6679722" y="2945798"/>
            <a:ext cx="4386173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Enquanto a experimentação é definida como:</a:t>
            </a:r>
            <a:endParaRPr lang="pt-BR" sz="1400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2D7A9ECF-CF22-8A06-16A2-4E7DEDA7CDB8}"/>
              </a:ext>
            </a:extLst>
          </p:cNvPr>
          <p:cNvSpPr txBox="1">
            <a:spLocks/>
          </p:cNvSpPr>
          <p:nvPr/>
        </p:nvSpPr>
        <p:spPr>
          <a:xfrm>
            <a:off x="1126105" y="2227056"/>
            <a:ext cx="9939790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Parâmetros selecionados para os modelos LSTM e GRU, bem como as configurações gerais:</a:t>
            </a:r>
          </a:p>
        </p:txBody>
      </p:sp>
    </p:spTree>
    <p:extLst>
      <p:ext uri="{BB962C8B-B14F-4D97-AF65-F5344CB8AC3E}">
        <p14:creationId xmlns:p14="http://schemas.microsoft.com/office/powerpoint/2010/main" val="188862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Métricas propostas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7"/>
            <a:ext cx="10026052" cy="337349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dirty="0"/>
              <a:t>(MAE) Erro Médio Absoluto: Média absoluta das diferenças entre previsões e valores reais, sem penalizar grandes erros;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(MSE) Erro Médio Quadrático: Média dos quadrados dos erros entre previsões e valores reais, penalizando grandes erros;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(RMSE) Raiz do Erro Médio Quadrático: É a raiz quadrada do MSE, na mesma unidade que a variável alvo;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(R2) Coeficiente de Determinação: Indica o ajuste do modelos aos dados, variando de 0 a 1 (1 = ajuste perfeito);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(MAPE) Erro Médio Percentual Absoluto: Erro percentual médio em relação aos valores reais, revela a magnitude dos erros relativos;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(SMAPE) Erro Percentual Absoluto Simétrico: Considera a magnitude e a direção dos erros percentuais, ideal para previsões simétricas.</a:t>
            </a:r>
          </a:p>
        </p:txBody>
      </p:sp>
    </p:spTree>
    <p:extLst>
      <p:ext uri="{BB962C8B-B14F-4D97-AF65-F5344CB8AC3E}">
        <p14:creationId xmlns:p14="http://schemas.microsoft.com/office/powerpoint/2010/main" val="4166557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6F40-3D03-F051-5B29-FEC3277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1BCE2-7466-4B16-2FAF-B65598C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578" y="1785667"/>
            <a:ext cx="3637814" cy="2061713"/>
          </a:xfrm>
        </p:spPr>
        <p:txBody>
          <a:bodyPr rtlCol="0">
            <a:normAutofit/>
          </a:bodyPr>
          <a:lstStyle/>
          <a:p>
            <a:pPr algn="ctr" rtl="0">
              <a:lnSpc>
                <a:spcPct val="150000"/>
              </a:lnSpc>
            </a:pPr>
            <a:r>
              <a:rPr lang="pt-BR" sz="3600" dirty="0"/>
              <a:t>RESULTADOS E CONCLUSÃO</a:t>
            </a:r>
            <a:endParaRPr lang="pt-B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10BC0E4A-D9E9-A186-7DC4-CB225A892B9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15EAB18-6EAD-CDE1-A2B8-BC46FC23464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A0F0F066-3FDA-ECDE-3BA9-3AF2E3A72A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06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26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41498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D91C6DC-914B-87D6-25E8-F745084464AD}"/>
              </a:ext>
            </a:extLst>
          </p:cNvPr>
          <p:cNvSpPr txBox="1">
            <a:spLocks/>
          </p:cNvSpPr>
          <p:nvPr/>
        </p:nvSpPr>
        <p:spPr>
          <a:xfrm>
            <a:off x="10399220" y="4802096"/>
            <a:ext cx="1780778" cy="135069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rgbClr val="0070C0"/>
                </a:solidFill>
              </a:rPr>
              <a:t>Melhor resultado</a:t>
            </a:r>
            <a:br>
              <a:rPr lang="pt-BR" sz="1400" dirty="0">
                <a:solidFill>
                  <a:srgbClr val="0070C0"/>
                </a:solidFill>
              </a:rPr>
            </a:br>
            <a:r>
              <a:rPr lang="pt-BR" sz="1400" dirty="0">
                <a:solidFill>
                  <a:srgbClr val="00B050"/>
                </a:solidFill>
              </a:rPr>
              <a:t>3 melhores</a:t>
            </a:r>
            <a:br>
              <a:rPr lang="pt-BR" sz="1400" dirty="0">
                <a:solidFill>
                  <a:srgbClr val="00B050"/>
                </a:solidFill>
              </a:rPr>
            </a:br>
            <a:r>
              <a:rPr lang="pt-BR" sz="1400" dirty="0">
                <a:solidFill>
                  <a:srgbClr val="FF0000"/>
                </a:solidFill>
              </a:rPr>
              <a:t>3 piores – excluindo ARIMA</a:t>
            </a:r>
          </a:p>
        </p:txBody>
      </p:sp>
    </p:spTree>
    <p:extLst>
      <p:ext uri="{BB962C8B-B14F-4D97-AF65-F5344CB8AC3E}">
        <p14:creationId xmlns:p14="http://schemas.microsoft.com/office/powerpoint/2010/main" val="433185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27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66261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</a:t>
            </a:r>
            <a:r>
              <a:rPr lang="en-US" sz="2400" dirty="0" err="1"/>
              <a:t>gru</a:t>
            </a:r>
            <a:endParaRPr lang="en-US" sz="2400" dirty="0"/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D1814E0B-CBAB-EE93-DBF2-5FAE838A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3"/>
            <a:ext cx="9900000" cy="42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5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29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GRU</a:t>
            </a: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53A19B43-DDCB-23F1-C1D6-14C5BACA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6F40-3D03-F051-5B29-FEC3277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1BCE2-7466-4B16-2FAF-B65598C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546121"/>
            <a:ext cx="3139440" cy="935847"/>
          </a:xfrm>
        </p:spPr>
        <p:txBody>
          <a:bodyPr rtlCol="0"/>
          <a:lstStyle/>
          <a:p>
            <a:pPr rtl="0"/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1E63D-2A73-AF48-BC63-947BC5820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1389941"/>
            <a:ext cx="543320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lnSpc>
                <a:spcPct val="110000"/>
              </a:lnSpc>
            </a:pPr>
            <a:r>
              <a:rPr lang="en-US" dirty="0"/>
              <a:t>Descrição do Conjunto de Dados</a:t>
            </a:r>
            <a:endParaRPr lang="pt-B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10BC0E4A-D9E9-A186-7DC4-CB225A892B9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15EAB18-6EAD-CDE1-A2B8-BC46FC23464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A0F0F066-3FDA-ECDE-3BA9-3AF2E3A72A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C54F4464-3C0F-93ED-4E29-B17ECD530764}"/>
              </a:ext>
            </a:extLst>
          </p:cNvPr>
          <p:cNvSpPr txBox="1">
            <a:spLocks/>
          </p:cNvSpPr>
          <p:nvPr/>
        </p:nvSpPr>
        <p:spPr>
          <a:xfrm>
            <a:off x="5920595" y="447237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Experimentação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DEE37D8-5158-BC4F-CE24-ED89FC4DF689}"/>
              </a:ext>
            </a:extLst>
          </p:cNvPr>
          <p:cNvSpPr txBox="1"/>
          <p:nvPr/>
        </p:nvSpPr>
        <p:spPr>
          <a:xfrm>
            <a:off x="5920595" y="3827897"/>
            <a:ext cx="544579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Modelos Propostos 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1B91DC-3599-6046-C5F3-324E6C4A0D10}"/>
              </a:ext>
            </a:extLst>
          </p:cNvPr>
          <p:cNvSpPr txBox="1">
            <a:spLocks/>
          </p:cNvSpPr>
          <p:nvPr/>
        </p:nvSpPr>
        <p:spPr>
          <a:xfrm>
            <a:off x="5920595" y="1999430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Pré-processamento e ETL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ADFFB50-2114-123D-E415-7A87BCCB00A3}"/>
              </a:ext>
            </a:extLst>
          </p:cNvPr>
          <p:cNvSpPr txBox="1"/>
          <p:nvPr/>
        </p:nvSpPr>
        <p:spPr>
          <a:xfrm>
            <a:off x="5920595" y="5081858"/>
            <a:ext cx="544579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Métricas Propostas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6D064F5-96C8-DB8A-5E38-E533891CFF8B}"/>
              </a:ext>
            </a:extLst>
          </p:cNvPr>
          <p:cNvSpPr txBox="1">
            <a:spLocks/>
          </p:cNvSpPr>
          <p:nvPr/>
        </p:nvSpPr>
        <p:spPr>
          <a:xfrm>
            <a:off x="5920595" y="2608919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Análise de Dados Exploratória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26600F73-0B2F-E678-806B-6321329F23DA}"/>
              </a:ext>
            </a:extLst>
          </p:cNvPr>
          <p:cNvSpPr txBox="1">
            <a:spLocks/>
          </p:cNvSpPr>
          <p:nvPr/>
        </p:nvSpPr>
        <p:spPr>
          <a:xfrm>
            <a:off x="5920595" y="3218408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Engenharia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51158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MELHOR RESULTADO GRU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AFFDBD73-078C-C82F-8F45-F5DFD32D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23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</a:t>
            </a:r>
            <a:r>
              <a:rPr lang="en-US" sz="2400" dirty="0" err="1"/>
              <a:t>gru</a:t>
            </a:r>
            <a:r>
              <a:rPr lang="en-US" sz="1800" dirty="0"/>
              <a:t>(12H LAG) </a:t>
            </a:r>
            <a:r>
              <a:rPr lang="en-US" sz="2400" dirty="0"/>
              <a:t>– TODAS PREVISÕES</a:t>
            </a: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BAA6BBF8-A1E9-EDC8-61A6-71EDD195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" r="8748"/>
          <a:stretch/>
        </p:blipFill>
        <p:spPr>
          <a:xfrm>
            <a:off x="741872" y="1001573"/>
            <a:ext cx="4891178" cy="2520000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10F761E-FE7B-1AB9-D964-B9DA38E7E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7" r="8965"/>
          <a:stretch/>
        </p:blipFill>
        <p:spPr>
          <a:xfrm>
            <a:off x="752616" y="3521573"/>
            <a:ext cx="4869690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EDB8663C-7A6D-F865-EB2C-5A2A68EEFA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4" r="8568"/>
          <a:stretch/>
        </p:blipFill>
        <p:spPr>
          <a:xfrm>
            <a:off x="6558952" y="1001573"/>
            <a:ext cx="4915624" cy="2520000"/>
          </a:xfrm>
          <a:prstGeom prst="rect">
            <a:avLst/>
          </a:prstGeom>
        </p:spPr>
      </p:pic>
      <p:pic>
        <p:nvPicPr>
          <p:cNvPr id="17" name="Imagem 16" descr="Gráfico, Histograma&#10;&#10;Descrição gerada automaticamente">
            <a:extLst>
              <a:ext uri="{FF2B5EF4-FFF2-40B4-BE49-F238E27FC236}">
                <a16:creationId xmlns:a16="http://schemas.microsoft.com/office/drawing/2014/main" id="{5159E112-665F-E388-A469-FCE02DF2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8" r="8723"/>
          <a:stretch/>
        </p:blipFill>
        <p:spPr>
          <a:xfrm>
            <a:off x="6558952" y="3521573"/>
            <a:ext cx="491562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32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95128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3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5" name="Imagem 4" descr="Uma imagem contendo lápis&#10;&#10;Descrição gerada automaticamente">
            <a:extLst>
              <a:ext uri="{FF2B5EF4-FFF2-40B4-BE49-F238E27FC236}">
                <a16:creationId xmlns:a16="http://schemas.microsoft.com/office/drawing/2014/main" id="{792B16B4-941F-2B30-DD40-3CEAE286C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5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2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34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3DEE9408-D488-2D24-BDD7-493A525E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00" y="1302171"/>
            <a:ext cx="9925200" cy="42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3D5F625-FCC6-601D-234E-3C91F5FE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7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36</a:t>
            </a:fld>
            <a:endParaRPr lang="pt-BR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949029AB-A33A-63C0-2852-FE44D3AEC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1" r="8897"/>
          <a:stretch/>
        </p:blipFill>
        <p:spPr>
          <a:xfrm>
            <a:off x="6584832" y="3601327"/>
            <a:ext cx="4892872" cy="2520000"/>
          </a:xfrm>
          <a:prstGeom prst="rect">
            <a:avLst/>
          </a:prstGeom>
        </p:spPr>
      </p:pic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D5A913E-9000-38CB-7E43-581E87ACB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3" r="8447"/>
          <a:stretch/>
        </p:blipFill>
        <p:spPr>
          <a:xfrm>
            <a:off x="6584832" y="1081327"/>
            <a:ext cx="4920437" cy="2520000"/>
          </a:xfrm>
          <a:prstGeom prst="rect">
            <a:avLst/>
          </a:prstGeom>
        </p:spPr>
      </p:pic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C651F056-571D-2738-02E5-77BAD44C2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2" r="8759"/>
          <a:stretch/>
        </p:blipFill>
        <p:spPr>
          <a:xfrm>
            <a:off x="705126" y="3601327"/>
            <a:ext cx="4902044" cy="2520000"/>
          </a:xfrm>
          <a:prstGeom prst="rect">
            <a:avLst/>
          </a:prstGeom>
        </p:spPr>
      </p:pic>
      <p:pic>
        <p:nvPicPr>
          <p:cNvPr id="14" name="Imagem 13" descr="Gráfico, Histograma&#10;&#10;Descrição gerada automaticamente">
            <a:extLst>
              <a:ext uri="{FF2B5EF4-FFF2-40B4-BE49-F238E27FC236}">
                <a16:creationId xmlns:a16="http://schemas.microsoft.com/office/drawing/2014/main" id="{E86867B8-0882-F3C0-EF3E-DDB41F5C09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9" r="8575"/>
          <a:stretch/>
        </p:blipFill>
        <p:spPr>
          <a:xfrm>
            <a:off x="705229" y="1030219"/>
            <a:ext cx="4901941" cy="2520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  <a:r>
              <a:rPr lang="en-US" sz="1800" dirty="0"/>
              <a:t>(12H LAG) </a:t>
            </a:r>
            <a:r>
              <a:rPr lang="en-US" sz="2400" dirty="0"/>
              <a:t>– TODAS PREVISÕES</a:t>
            </a:r>
          </a:p>
        </p:txBody>
      </p:sp>
    </p:spTree>
    <p:extLst>
      <p:ext uri="{BB962C8B-B14F-4D97-AF65-F5344CB8AC3E}">
        <p14:creationId xmlns:p14="http://schemas.microsoft.com/office/powerpoint/2010/main" val="3035656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1248867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MODELO ARIMA</a:t>
            </a:r>
            <a:br>
              <a:rPr lang="pt-BR" sz="2400" dirty="0"/>
            </a:br>
            <a:r>
              <a:rPr lang="pt-BR" sz="2400" dirty="0"/>
              <a:t>parâmetros (2 , 0 , 2) COM AIC DE -21775</a:t>
            </a: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891F1652-51E7-DC30-25A0-CA269025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99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38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 ARIMA – TODAS PREVISÕES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A4037A45-A225-7D5E-D3FC-3918F15A5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5" r="9107"/>
          <a:stretch/>
        </p:blipFill>
        <p:spPr>
          <a:xfrm>
            <a:off x="820521" y="1037287"/>
            <a:ext cx="4868601" cy="2520000"/>
          </a:xfrm>
          <a:prstGeom prst="rect">
            <a:avLst/>
          </a:prstGeom>
        </p:spPr>
      </p:pic>
      <p:pic>
        <p:nvPicPr>
          <p:cNvPr id="8" name="Imagem 7" descr="Gráfico, Histograma&#10;&#10;Descrição gerada automaticamente">
            <a:extLst>
              <a:ext uri="{FF2B5EF4-FFF2-40B4-BE49-F238E27FC236}">
                <a16:creationId xmlns:a16="http://schemas.microsoft.com/office/drawing/2014/main" id="{84F53847-E53D-A85C-A783-9DCE879A0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8" r="8996"/>
          <a:stretch/>
        </p:blipFill>
        <p:spPr>
          <a:xfrm>
            <a:off x="813298" y="3711770"/>
            <a:ext cx="4883046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3FA9A776-2FE4-B659-8D60-D7C1163E1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8" r="8885"/>
          <a:stretch/>
        </p:blipFill>
        <p:spPr>
          <a:xfrm>
            <a:off x="6502880" y="1037287"/>
            <a:ext cx="4882585" cy="2520000"/>
          </a:xfrm>
          <a:prstGeom prst="rect">
            <a:avLst/>
          </a:prstGeom>
        </p:spPr>
      </p:pic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06776077-FD5D-E5E8-B445-D8A8076C0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82" r="9158"/>
          <a:stretch/>
        </p:blipFill>
        <p:spPr>
          <a:xfrm>
            <a:off x="6495658" y="3718931"/>
            <a:ext cx="48721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5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39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65577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2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DESCRIÇÃO DO Conjunto de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7E2C47A6-9727-95E6-E9E3-8CADE9D41145}"/>
              </a:ext>
            </a:extLst>
          </p:cNvPr>
          <p:cNvSpPr txBox="1">
            <a:spLocks/>
          </p:cNvSpPr>
          <p:nvPr/>
        </p:nvSpPr>
        <p:spPr>
          <a:xfrm>
            <a:off x="979995" y="2215853"/>
            <a:ext cx="10232008" cy="30518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Base de dados: 			“Fator de Capacidade de Geração Eólica e Solar”</a:t>
            </a:r>
          </a:p>
          <a:p>
            <a:pPr marL="0" indent="0">
              <a:buNone/>
            </a:pPr>
            <a:r>
              <a:rPr lang="pt-BR" sz="1600" dirty="0"/>
              <a:t>Origem: 				Operador Nacional do Sistema Elétrico (ONS) </a:t>
            </a:r>
            <a:r>
              <a:rPr lang="pt-BR" sz="1200" dirty="0"/>
              <a:t>*[1]</a:t>
            </a:r>
            <a:endParaRPr lang="pt-BR" sz="1600" dirty="0"/>
          </a:p>
          <a:p>
            <a:pPr marL="0" indent="0">
              <a:buNone/>
            </a:pPr>
            <a:r>
              <a:rPr lang="pt-BR" sz="1600" dirty="0"/>
              <a:t>Data da coleta: 			De 2009 até o presente momento (06/2024)</a:t>
            </a:r>
          </a:p>
          <a:p>
            <a:pPr marL="0" indent="0">
              <a:buNone/>
            </a:pPr>
            <a:r>
              <a:rPr lang="pt-BR" sz="1600" dirty="0"/>
              <a:t>Quantidade de características: 	20</a:t>
            </a:r>
          </a:p>
          <a:p>
            <a:pPr marL="0" indent="0">
              <a:buNone/>
            </a:pPr>
            <a:r>
              <a:rPr lang="pt-BR" sz="1600" dirty="0"/>
              <a:t>Frequência de leitura: 		A cada 1 hora</a:t>
            </a:r>
          </a:p>
          <a:p>
            <a:pPr marL="0" indent="0">
              <a:buNone/>
            </a:pPr>
            <a:r>
              <a:rPr lang="pt-BR" sz="1600" dirty="0"/>
              <a:t>Importante no </a:t>
            </a:r>
            <a:r>
              <a:rPr lang="pt-BR" sz="1600" i="1" dirty="0"/>
              <a:t>dataset</a:t>
            </a:r>
            <a:r>
              <a:rPr lang="pt-BR" sz="1600" dirty="0"/>
              <a:t>: 		Data e Hora, Geração Programada e Verificada, e </a:t>
            </a:r>
            <a:r>
              <a:rPr lang="pt-BR" sz="1600" dirty="0">
                <a:solidFill>
                  <a:srgbClr val="0070C0"/>
                </a:solidFill>
              </a:rPr>
              <a:t>Fator de Capacidade</a:t>
            </a:r>
          </a:p>
          <a:p>
            <a:pPr marL="0" indent="0">
              <a:buNone/>
            </a:pPr>
            <a:r>
              <a:rPr lang="pt-BR" sz="1600" dirty="0"/>
              <a:t>Disposição dos dados: 		Arquivos anuais de 2009 até 2022. Arquivos mensais de 2022 em diante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7B316F-2D6C-44AE-5E1A-1D52B34323EF}"/>
              </a:ext>
            </a:extLst>
          </p:cNvPr>
          <p:cNvSpPr txBox="1"/>
          <p:nvPr/>
        </p:nvSpPr>
        <p:spPr>
          <a:xfrm>
            <a:off x="570997" y="5827323"/>
            <a:ext cx="11050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*[1]</a:t>
            </a:r>
            <a:r>
              <a:rPr lang="en-US" sz="1200" dirty="0"/>
              <a:t> </a:t>
            </a:r>
            <a:r>
              <a:rPr lang="pt-BR" sz="1200" dirty="0"/>
              <a:t>Operador Nacional do Sistema Elétrico - ONS. Fator de Capacidade de Geração Eólica e Solar, Brasil, 2024.</a:t>
            </a:r>
            <a:br>
              <a:rPr lang="pt-BR" sz="1200" dirty="0"/>
            </a:br>
            <a:r>
              <a:rPr lang="pt-BR" sz="1200" dirty="0"/>
              <a:t>Disponível em &lt;https://dados.ons.org.br/dataset/fator-capacidade-2&gt;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40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12"/>
            <a:ext cx="4836879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 err="1"/>
              <a:t>gru</a:t>
            </a:r>
            <a:r>
              <a:rPr lang="en-US" sz="1800" dirty="0"/>
              <a:t>(6H LAG)</a:t>
            </a:r>
            <a:endParaRPr lang="en-US" sz="2400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FE5E80C9-7C98-C69A-8601-9F9CDEF37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1" r="9321"/>
          <a:stretch/>
        </p:blipFill>
        <p:spPr>
          <a:xfrm>
            <a:off x="824163" y="3694914"/>
            <a:ext cx="4850915" cy="2520000"/>
          </a:xfrm>
          <a:prstGeom prst="rect">
            <a:avLst/>
          </a:prstGeom>
        </p:spPr>
      </p:pic>
      <p:pic>
        <p:nvPicPr>
          <p:cNvPr id="8" name="Imagem 7" descr="Gráfico, Histograma&#10;&#10;Descrição gerada automaticamente">
            <a:extLst>
              <a:ext uri="{FF2B5EF4-FFF2-40B4-BE49-F238E27FC236}">
                <a16:creationId xmlns:a16="http://schemas.microsoft.com/office/drawing/2014/main" id="{4E89AAEA-8545-BB6D-CE0C-8971B933B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8" r="8857"/>
          <a:stretch/>
        </p:blipFill>
        <p:spPr>
          <a:xfrm>
            <a:off x="803695" y="1054143"/>
            <a:ext cx="4891852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EB25B332-4F18-CEE6-AA8A-CC595E3ED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2" r="8442"/>
          <a:stretch/>
        </p:blipFill>
        <p:spPr>
          <a:xfrm>
            <a:off x="6496455" y="1054143"/>
            <a:ext cx="4891853" cy="2520000"/>
          </a:xfrm>
          <a:prstGeom prst="rect">
            <a:avLst/>
          </a:prstGeom>
        </p:spPr>
      </p:pic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7E4D8BA5-8B20-AEC6-8401-03F2F86BB9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12" r="8663"/>
          <a:stretch/>
        </p:blipFill>
        <p:spPr>
          <a:xfrm>
            <a:off x="6516924" y="3694914"/>
            <a:ext cx="4893647" cy="252000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11C8485F-311C-7C5A-21C5-CCA6196803DE}"/>
              </a:ext>
            </a:extLst>
          </p:cNvPr>
          <p:cNvSpPr txBox="1">
            <a:spLocks/>
          </p:cNvSpPr>
          <p:nvPr/>
        </p:nvSpPr>
        <p:spPr>
          <a:xfrm>
            <a:off x="6516923" y="136525"/>
            <a:ext cx="4836879" cy="7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LSTM</a:t>
            </a:r>
            <a:r>
              <a:rPr lang="pt-BR" sz="1800" dirty="0"/>
              <a:t>(6H LAG)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7077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8674-0ECC-78D7-448E-782DC41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2ECC-0C9E-8DA8-C6E6-B8F4E8DA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8148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CONCLUSÃO</a:t>
            </a:r>
            <a:endParaRPr lang="pt-BR" sz="2400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F5EB729-A6F5-1CF8-1D16-2951401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A298602-7BD2-5758-78CB-C92F790A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C0EC3FF-2391-AC2D-8D76-8C52C2B6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41</a:t>
            </a:fld>
            <a:endParaRPr lang="pt-BR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09880F8-E17C-4D53-877B-9DF264ADF5D5}"/>
              </a:ext>
            </a:extLst>
          </p:cNvPr>
          <p:cNvSpPr txBox="1">
            <a:spLocks/>
          </p:cNvSpPr>
          <p:nvPr/>
        </p:nvSpPr>
        <p:spPr>
          <a:xfrm>
            <a:off x="1229623" y="1767278"/>
            <a:ext cx="9732754" cy="44092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Melhores Modelos: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LSTM e GRU com 12h lag tiveram os melhores desempenhos em todas as previsões (01h, 12h, 24h e 48h);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Especialmente, o GRU se destacou na previsão de 01h e o LSTM na previsão de 48h;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Desempenho Superior:</a:t>
            </a:r>
            <a:endParaRPr lang="pt-BR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Esses modelos apresentaram os menores valores de MAE, MSE, RMSE e SMAPE;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Além disso, alcançaram os maiores valores de R², indicando melhor ajuste aos dados;</a:t>
            </a:r>
          </a:p>
          <a:p>
            <a:pPr>
              <a:lnSpc>
                <a:spcPct val="150000"/>
              </a:lnSpc>
            </a:pPr>
            <a:r>
              <a:rPr lang="pt-BR" sz="1600" kern="1200" dirty="0">
                <a:solidFill>
                  <a:srgbClr val="0070C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Modelo Inferior:</a:t>
            </a:r>
          </a:p>
          <a:p>
            <a:pPr lvl="1">
              <a:lnSpc>
                <a:spcPct val="150000"/>
              </a:lnSpc>
            </a:pPr>
            <a:r>
              <a:rPr lang="pt-BR" sz="16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O ARIMA mostrou os piores desempenhos devido à sua incapacidade de capturar a complexidade não linear dos dados temporais;</a:t>
            </a:r>
            <a:endParaRPr lang="pt-BR" sz="1600" dirty="0">
              <a:effectLst/>
            </a:endParaRPr>
          </a:p>
          <a:p>
            <a:pPr>
              <a:lnSpc>
                <a:spcPct val="150000"/>
              </a:lnSpc>
            </a:pPr>
            <a:endParaRPr lang="pt-B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0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8674-0ECC-78D7-448E-782DC41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2ECC-0C9E-8DA8-C6E6-B8F4E8DA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8148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CONCLUSÃO</a:t>
            </a:r>
            <a:endParaRPr lang="pt-BR" sz="2400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F5EB729-A6F5-1CF8-1D16-2951401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A298602-7BD2-5758-78CB-C92F790A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C0EC3FF-2391-AC2D-8D76-8C52C2B6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42</a:t>
            </a:fld>
            <a:endParaRPr lang="pt-BR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09880F8-E17C-4D53-877B-9DF264ADF5D5}"/>
              </a:ext>
            </a:extLst>
          </p:cNvPr>
          <p:cNvSpPr txBox="1">
            <a:spLocks/>
          </p:cNvSpPr>
          <p:nvPr/>
        </p:nvSpPr>
        <p:spPr>
          <a:xfrm>
            <a:off x="1229623" y="1767278"/>
            <a:ext cx="9732754" cy="440923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Métricas e Atrasos (lags):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A métrica MAPE se mostrou inviável devido à natureza dos dados próximos a zero, resultando em valores distorcidos;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Optou-se por lags de 6h e 12h após testes, pois modelos com 1h de lag não apresentaram desempenho satisfatório;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Evolução da Abordagem: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Inicialmente, planejou-se usar ARIMA e LSTM; no entanto, devido ao fraco desempenho do ARIMA, foi incluída a GRU para comparação;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Análises Preliminares Beneficiaram o </a:t>
            </a:r>
            <a:r>
              <a:rPr lang="pt-BR" sz="1600" i="1" dirty="0">
                <a:solidFill>
                  <a:srgbClr val="0070C0"/>
                </a:solidFill>
              </a:rPr>
              <a:t>Forecasting</a:t>
            </a:r>
            <a:r>
              <a:rPr lang="pt-BR" sz="1600" dirty="0">
                <a:solidFill>
                  <a:srgbClr val="0070C0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EDA, PCA, Análise de Correlação e Predição de Características foram fundamentais para a pesquisa.</a:t>
            </a:r>
          </a:p>
        </p:txBody>
      </p:sp>
    </p:spTree>
    <p:extLst>
      <p:ext uri="{BB962C8B-B14F-4D97-AF65-F5344CB8AC3E}">
        <p14:creationId xmlns:p14="http://schemas.microsoft.com/office/powerpoint/2010/main" val="1362321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643" y="5297486"/>
            <a:ext cx="10420711" cy="534839"/>
          </a:xfrm>
        </p:spPr>
        <p:txBody>
          <a:bodyPr rtlCol="0"/>
          <a:lstStyle/>
          <a:p>
            <a:pPr algn="ctr" rtl="0"/>
            <a:r>
              <a:rPr lang="pt-BR" sz="1400" dirty="0">
                <a:solidFill>
                  <a:srgbClr val="0070C0"/>
                </a:solidFill>
              </a:rPr>
              <a:t>CÓDIGO FONTE:</a:t>
            </a:r>
            <a:br>
              <a:rPr lang="pt-BR" sz="1400" dirty="0">
                <a:solidFill>
                  <a:srgbClr val="0070C0"/>
                </a:solidFill>
              </a:rPr>
            </a:br>
            <a:r>
              <a:rPr lang="pt-BR" sz="1400" dirty="0"/>
              <a:t>https://github.com/MateusFerroAntunesdeOliveira/time-series-forecasting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43</a:t>
            </a:fld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F493F50-5C48-E857-4216-80F03484EDE5}"/>
              </a:ext>
            </a:extLst>
          </p:cNvPr>
          <p:cNvSpPr txBox="1">
            <a:spLocks/>
          </p:cNvSpPr>
          <p:nvPr/>
        </p:nvSpPr>
        <p:spPr>
          <a:xfrm>
            <a:off x="1885156" y="681487"/>
            <a:ext cx="8421688" cy="764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REFERÊNCIAS</a:t>
            </a:r>
            <a:endParaRPr lang="pt-BR" sz="2400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4EA092F7-0CF1-4335-58CF-A46FBCFA56F4}"/>
              </a:ext>
            </a:extLst>
          </p:cNvPr>
          <p:cNvSpPr txBox="1">
            <a:spLocks/>
          </p:cNvSpPr>
          <p:nvPr/>
        </p:nvSpPr>
        <p:spPr>
          <a:xfrm>
            <a:off x="1229622" y="1718573"/>
            <a:ext cx="9732754" cy="30548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*[1] Operador Nacional do Sistema Elétrico - ONS. Fator de Capacidade de Geração Eólica e Solar, Brasil, 2024. Disponível em &lt;https://dados.ons.org.br/dataset/fator-capacidade-2&gt;;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*[2] </a:t>
            </a:r>
            <a:r>
              <a:rPr lang="pt-BR" sz="1600" dirty="0" err="1"/>
              <a:t>YData</a:t>
            </a:r>
            <a:r>
              <a:rPr lang="pt-BR" sz="1600" dirty="0"/>
              <a:t> </a:t>
            </a:r>
            <a:r>
              <a:rPr lang="pt-BR" sz="1600" dirty="0" err="1"/>
              <a:t>Profiling</a:t>
            </a:r>
            <a:r>
              <a:rPr lang="pt-BR" sz="1600" dirty="0"/>
              <a:t>, versão 4.8, 2024.</a:t>
            </a:r>
            <a:br>
              <a:rPr lang="pt-BR" sz="1600" dirty="0"/>
            </a:br>
            <a:r>
              <a:rPr lang="pt-BR" sz="1600" dirty="0"/>
              <a:t>Disponível em &lt;https://docs.profiling.ydata.ai/latest/features/</a:t>
            </a:r>
            <a:r>
              <a:rPr lang="pt-BR" sz="1600" dirty="0" err="1"/>
              <a:t>time_series_datasets</a:t>
            </a:r>
            <a:r>
              <a:rPr lang="pt-BR" sz="1600" dirty="0"/>
              <a:t>/&gt;</a:t>
            </a:r>
            <a:r>
              <a:rPr lang="en-US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*[3] Fonte: </a:t>
            </a:r>
            <a:r>
              <a:rPr lang="en-US" sz="1600" dirty="0"/>
              <a:t>Illustrated Guide to LSTM’s and GRU’s: A step-by-step explanation, 2018</a:t>
            </a:r>
            <a:r>
              <a:rPr lang="pt-BR" sz="1600" dirty="0"/>
              <a:t>.</a:t>
            </a:r>
            <a:br>
              <a:rPr lang="pt-BR" sz="1600" dirty="0"/>
            </a:br>
            <a:r>
              <a:rPr lang="pt-BR" sz="1600" dirty="0"/>
              <a:t>Disponível em &lt;https://towardsdatascience.com/illustrated-guide-to-lstms-and-gru-s-a-step-by-step-explanation-44e9eb85bf21&gt;</a:t>
            </a:r>
            <a:r>
              <a:rPr lang="en-US" sz="1600" dirty="0"/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1598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pt-BR" sz="4000" dirty="0"/>
              <a:t>OBRIGADO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4422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DICIONÁRIO de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C84ACB4-9AB5-41A6-8CDC-A2E697134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53907"/>
              </p:ext>
            </p:extLst>
          </p:nvPr>
        </p:nvGraphicFramePr>
        <p:xfrm>
          <a:off x="1052063" y="1116024"/>
          <a:ext cx="10087874" cy="502492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63601">
                  <a:extLst>
                    <a:ext uri="{9D8B030D-6E8A-4147-A177-3AD203B41FA5}">
                      <a16:colId xmlns:a16="http://schemas.microsoft.com/office/drawing/2014/main" val="944504307"/>
                    </a:ext>
                  </a:extLst>
                </a:gridCol>
                <a:gridCol w="2848391">
                  <a:extLst>
                    <a:ext uri="{9D8B030D-6E8A-4147-A177-3AD203B41FA5}">
                      <a16:colId xmlns:a16="http://schemas.microsoft.com/office/drawing/2014/main" val="462056603"/>
                    </a:ext>
                  </a:extLst>
                </a:gridCol>
                <a:gridCol w="931682">
                  <a:extLst>
                    <a:ext uri="{9D8B030D-6E8A-4147-A177-3AD203B41FA5}">
                      <a16:colId xmlns:a16="http://schemas.microsoft.com/office/drawing/2014/main" val="1139383377"/>
                    </a:ext>
                  </a:extLst>
                </a:gridCol>
                <a:gridCol w="1411412">
                  <a:extLst>
                    <a:ext uri="{9D8B030D-6E8A-4147-A177-3AD203B41FA5}">
                      <a16:colId xmlns:a16="http://schemas.microsoft.com/office/drawing/2014/main" val="1071882650"/>
                    </a:ext>
                  </a:extLst>
                </a:gridCol>
                <a:gridCol w="894511">
                  <a:extLst>
                    <a:ext uri="{9D8B030D-6E8A-4147-A177-3AD203B41FA5}">
                      <a16:colId xmlns:a16="http://schemas.microsoft.com/office/drawing/2014/main" val="1792978130"/>
                    </a:ext>
                  </a:extLst>
                </a:gridCol>
                <a:gridCol w="962358">
                  <a:extLst>
                    <a:ext uri="{9D8B030D-6E8A-4147-A177-3AD203B41FA5}">
                      <a16:colId xmlns:a16="http://schemas.microsoft.com/office/drawing/2014/main" val="4052211797"/>
                    </a:ext>
                  </a:extLst>
                </a:gridCol>
                <a:gridCol w="1275919">
                  <a:extLst>
                    <a:ext uri="{9D8B030D-6E8A-4147-A177-3AD203B41FA5}">
                      <a16:colId xmlns:a16="http://schemas.microsoft.com/office/drawing/2014/main" val="3511702000"/>
                    </a:ext>
                  </a:extLst>
                </a:gridCol>
              </a:tblGrid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Tipo de Dado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Formato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nulo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zeros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negativo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4084091341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Identificador do 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165103365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96646383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Sigla do 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512208998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nom_estado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27250932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nom_pontoconexao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ponto de conexão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45 POSIÇÕES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909240371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nom_localizacao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Localização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20 POSIÇÕES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720721872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val_latitudesecoletora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Latitude da usina/conjunto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632056744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val_longitudesecoletora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Longitude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39043539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val_latitudepontoconexao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Latitude do Ponto de Conexão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264863098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val_longitudepontoconexao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Longitude do Ponto de Conexão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75305607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nom_modalidadeoperacao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Modalidade de operação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093423410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nom_tipousina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Tipo da usina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75104873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nom_usina_conjunto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70238384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din_instante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Data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DATETIME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YYYY-MM-DD HH:MM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413851137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id_ons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Identificador da usina/conjunto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02367054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ceg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Código CEG - ANEEL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784663458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val_geracaoprogramada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Geração Programada, em MWmed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82635287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val_geracaoverificada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Geração Verificada, em MWmed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28426164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val_capacidadeinstalada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Capacidade instalada, em MW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65359244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val_fatorcapacidade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Fator de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FLOAT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863880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2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PRÉ-PROCESSAMENTO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Extração, exploração, limpeza e carregamento com Python (bibliotecas pandas e numpy);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Coleta das leituras apenas dos dados a partir de 2022 – disposição dos arquivos de forma mensal;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Aplicação de filtro para selecionar somente as leituras com valor “CE” na coluna do Estado;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Aplicação de filtro para selecionar somente as leituras com valor “Conj. Alex” na coluna do nome do complexo;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Extração de todas as demais características dos arquivos CSV;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Mescla das leituras mensais processadas em um único CSV resultante.</a:t>
            </a:r>
          </a:p>
        </p:txBody>
      </p:sp>
    </p:spTree>
    <p:extLst>
      <p:ext uri="{BB962C8B-B14F-4D97-AF65-F5344CB8AC3E}">
        <p14:creationId xmlns:p14="http://schemas.microsoft.com/office/powerpoint/2010/main" val="318478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“Extraction, Transformation and Load” (ETL)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270826" cy="100405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Para limpeza dos dados: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Verificação de valores faltantes (</a:t>
            </a:r>
            <a:r>
              <a:rPr lang="pt-BR" sz="1600" i="1" dirty="0"/>
              <a:t>missing values</a:t>
            </a:r>
            <a:r>
              <a:rPr lang="pt-BR" sz="1600" dirty="0"/>
              <a:t>) e valores discrepantes (</a:t>
            </a:r>
            <a:r>
              <a:rPr lang="pt-BR" sz="1600" i="1" dirty="0"/>
              <a:t>outliers</a:t>
            </a:r>
            <a:r>
              <a:rPr lang="pt-BR" sz="1600" dirty="0"/>
              <a:t>);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84900F8-4ACA-9009-22E9-0EDA15513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02293"/>
              </p:ext>
            </p:extLst>
          </p:nvPr>
        </p:nvGraphicFramePr>
        <p:xfrm>
          <a:off x="5435600" y="3822698"/>
          <a:ext cx="5918200" cy="238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2438969650"/>
                    </a:ext>
                  </a:extLst>
                </a:gridCol>
                <a:gridCol w="3721100">
                  <a:extLst>
                    <a:ext uri="{9D8B030D-6E8A-4147-A177-3AD203B41FA5}">
                      <a16:colId xmlns:a16="http://schemas.microsoft.com/office/drawing/2014/main" val="2031396876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Tópico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565172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Quantidade de Leituras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21096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84108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Data inicial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01/01/2022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5217850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>
                          <a:effectLst/>
                        </a:rPr>
                        <a:t>Data final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28/05/2024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35103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Valores faltantes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704657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>
                          <a:effectLst/>
                        </a:rPr>
                        <a:t>Número de Características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64374648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Características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Data, Geração Programa e Verificada, e Fator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30475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Característica Alvo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Fator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75883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Tipos de Dado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 err="1">
                          <a:effectLst/>
                        </a:rPr>
                        <a:t>date-time</a:t>
                      </a:r>
                      <a:r>
                        <a:rPr lang="pt-BR" sz="1100" u="none" strike="noStrike" dirty="0">
                          <a:effectLst/>
                        </a:rPr>
                        <a:t>, </a:t>
                      </a:r>
                      <a:r>
                        <a:rPr lang="pt-BR" sz="1100" u="none" strike="noStrike" dirty="0" err="1">
                          <a:effectLst/>
                        </a:rPr>
                        <a:t>float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909866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Tamanho do Arquivo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1062 KB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866060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CA8FD8E-1948-932E-8376-A981B3AB9664}"/>
              </a:ext>
            </a:extLst>
          </p:cNvPr>
          <p:cNvSpPr txBox="1">
            <a:spLocks/>
          </p:cNvSpPr>
          <p:nvPr/>
        </p:nvSpPr>
        <p:spPr>
          <a:xfrm>
            <a:off x="1082975" y="3254983"/>
            <a:ext cx="4114800" cy="23780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/>
              <a:t>Remoção das colunas desnecessárias para visualização e posterior processamento, mantendo apenas as características necessárias, como mostra a Tabela 1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481F77B-0DFF-5F7A-2CEF-B0CE5283095A}"/>
              </a:ext>
            </a:extLst>
          </p:cNvPr>
          <p:cNvSpPr txBox="1">
            <a:spLocks/>
          </p:cNvSpPr>
          <p:nvPr/>
        </p:nvSpPr>
        <p:spPr>
          <a:xfrm>
            <a:off x="5435600" y="3486676"/>
            <a:ext cx="5918200" cy="3459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200" dirty="0"/>
              <a:t>Tabela 1. Informações Importantes do Conjunto Processado.</a:t>
            </a:r>
          </a:p>
        </p:txBody>
      </p:sp>
    </p:spTree>
    <p:extLst>
      <p:ext uri="{BB962C8B-B14F-4D97-AF65-F5344CB8AC3E}">
        <p14:creationId xmlns:p14="http://schemas.microsoft.com/office/powerpoint/2010/main" val="142121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Visualização dos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12" name="Imagem 11" descr="Gráfico, Histograma&#10;&#10;Descrição gerada automaticamente">
            <a:extLst>
              <a:ext uri="{FF2B5EF4-FFF2-40B4-BE49-F238E27FC236}">
                <a16:creationId xmlns:a16="http://schemas.microsoft.com/office/drawing/2014/main" id="{4DF46AF2-248C-A2CE-C5A5-E643976FF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5" t="7836" r="9022" b="4656"/>
          <a:stretch/>
        </p:blipFill>
        <p:spPr>
          <a:xfrm>
            <a:off x="669983" y="1868275"/>
            <a:ext cx="5175849" cy="4254795"/>
          </a:xfrm>
          <a:prstGeom prst="rect">
            <a:avLst/>
          </a:prstGeom>
        </p:spPr>
      </p:pic>
      <p:pic>
        <p:nvPicPr>
          <p:cNvPr id="14" name="Imagem 13" descr="Gráfico, Histograma&#10;&#10;Descrição gerada automaticamente">
            <a:extLst>
              <a:ext uri="{FF2B5EF4-FFF2-40B4-BE49-F238E27FC236}">
                <a16:creationId xmlns:a16="http://schemas.microsoft.com/office/drawing/2014/main" id="{4AB3C08E-49E4-B2DD-4746-FE6EC393D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3" t="8080" r="8328" b="4342"/>
          <a:stretch/>
        </p:blipFill>
        <p:spPr>
          <a:xfrm>
            <a:off x="6346168" y="1868275"/>
            <a:ext cx="5175849" cy="42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Visualização dos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4" name="Imagem 3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E819777E-C9A4-975D-C8C1-25A890D5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8" t="7754" r="12568" b="5591"/>
          <a:stretch/>
        </p:blipFill>
        <p:spPr>
          <a:xfrm>
            <a:off x="533400" y="1955199"/>
            <a:ext cx="4537688" cy="4010624"/>
          </a:xfrm>
          <a:prstGeom prst="rect">
            <a:avLst/>
          </a:prstGeom>
        </p:spPr>
      </p:pic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62734530-97B4-DEB8-A52D-62A627C35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0" r="21982"/>
          <a:stretch/>
        </p:blipFill>
        <p:spPr>
          <a:xfrm>
            <a:off x="5778260" y="1955199"/>
            <a:ext cx="6096000" cy="4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0017"/>
      </p:ext>
    </p:extLst>
  </p:cSld>
  <p:clrMapOvr>
    <a:masterClrMapping/>
  </p:clrMapOvr>
</p:sld>
</file>

<file path=ppt/theme/theme1.xml><?xml version="1.0" encoding="utf-8"?>
<a:theme xmlns:a="http://schemas.openxmlformats.org/drawingml/2006/main" name="Linha únic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29_TF56180624_Win32" id="{A41EDDBB-5953-4360-9427-46649C724676}" vid="{A01FACCB-45ED-4159-A2A7-476D33FAEB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clara e minimalista</Template>
  <TotalTime>1439</TotalTime>
  <Words>3738</Words>
  <Application>Microsoft Office PowerPoint</Application>
  <PresentationFormat>Widescreen</PresentationFormat>
  <Paragraphs>1316</Paragraphs>
  <Slides>44</Slides>
  <Notes>44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Tenorite</vt:lpstr>
      <vt:lpstr>Linha única</vt:lpstr>
      <vt:lpstr>Apresentação do PowerPoint</vt:lpstr>
      <vt:lpstr>INTRODUÇÃO E CONTEXTUALIZAÇÃO</vt:lpstr>
      <vt:lpstr>metodologia</vt:lpstr>
      <vt:lpstr>DESCRIÇÃO DO Conjunto de Dados</vt:lpstr>
      <vt:lpstr>DICIONÁRIO de dados</vt:lpstr>
      <vt:lpstr>PRÉ-PROCESSAMENTO</vt:lpstr>
      <vt:lpstr>“Extraction, Transformation and Load” (ETL)</vt:lpstr>
      <vt:lpstr>Visualização dos dados</vt:lpstr>
      <vt:lpstr>Visualização dos dados</vt:lpstr>
      <vt:lpstr>ANÁLISE DE DADOS EXPLORATÓRIA – “EDA”</vt:lpstr>
      <vt:lpstr>Profile report</vt:lpstr>
      <vt:lpstr>Profile report – “time series mode”</vt:lpstr>
      <vt:lpstr>Profile report – “time series mode” – 1 MÊS</vt:lpstr>
      <vt:lpstr>Profile report – “time series mode” – 1 MÊS</vt:lpstr>
      <vt:lpstr>ENGENHARIA DE CARACTERÍSTICAS</vt:lpstr>
      <vt:lpstr>ENGENHARIA DE CARACTERÍSTICAS</vt:lpstr>
      <vt:lpstr>ENGENHARIA DE CARACTERÍSTICAS</vt:lpstr>
      <vt:lpstr>ENGENHARIA DE CARACTERÍSTICAS</vt:lpstr>
      <vt:lpstr>ENGENHARIA DE CARACTERÍSTICAS</vt:lpstr>
      <vt:lpstr>ENGENHARIA DE CARACTERÍSTICAS</vt:lpstr>
      <vt:lpstr>MODELOS PROPOSTOS</vt:lpstr>
      <vt:lpstr>MODELOS PROPOSTOS</vt:lpstr>
      <vt:lpstr>ESTRUTURA DOS MODELOS / experimentação</vt:lpstr>
      <vt:lpstr>Métricas propostas</vt:lpstr>
      <vt:lpstr>RESULTADOS E CONCLUSÃO</vt:lpstr>
      <vt:lpstr>TABELA DE RESULTADOS</vt:lpstr>
      <vt:lpstr>TABELA DE RESULTADOS</vt:lpstr>
      <vt:lpstr>MELHOR RESULTADO gru</vt:lpstr>
      <vt:lpstr>MELHOR RESULTADO GRU</vt:lpstr>
      <vt:lpstr>MELHOR RESULTADO GRU</vt:lpstr>
      <vt:lpstr>MELHOR RESULTADO gru(12H LAG) – TODAS PREVISÕES</vt:lpstr>
      <vt:lpstr>TABELA DE RESULTADOS</vt:lpstr>
      <vt:lpstr>MELHOR RESULTADO LSTM</vt:lpstr>
      <vt:lpstr>MELHOR RESULTADO LSTM</vt:lpstr>
      <vt:lpstr>MELHOR RESULTADO LSTM</vt:lpstr>
      <vt:lpstr>MELHOR RESULTADO LSTM(12H LAG) – TODAS PREVISÕES</vt:lpstr>
      <vt:lpstr>MODELO ARIMA parâmetros (2 , 0 , 2) COM AIC DE -21775</vt:lpstr>
      <vt:lpstr>MODELO ARIMA – TODAS PREVISÕES</vt:lpstr>
      <vt:lpstr>TABELA DE RESULTADOS</vt:lpstr>
      <vt:lpstr>gru(6H LAG)</vt:lpstr>
      <vt:lpstr>CONCLUSÃO</vt:lpstr>
      <vt:lpstr>CONCLUSÃO</vt:lpstr>
      <vt:lpstr>CÓDIGO FONTE: https://github.com/MateusFerroAntunesdeOliveira/time-series-forecasting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de séries temporais</dc:title>
  <dc:creator>Mateus Ferro Antunes de Oliveira</dc:creator>
  <cp:lastModifiedBy>Mateus Ferro Antunes de Oliveira</cp:lastModifiedBy>
  <cp:revision>96</cp:revision>
  <dcterms:created xsi:type="dcterms:W3CDTF">2024-04-05T16:48:28Z</dcterms:created>
  <dcterms:modified xsi:type="dcterms:W3CDTF">2024-06-20T20:51:36Z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